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7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7" r:id="rId72"/>
    <p:sldId id="328" r:id="rId73"/>
    <p:sldId id="329" r:id="rId74"/>
    <p:sldId id="326" r:id="rId7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42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3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2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0462f48f3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e0462f48f3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e0462f48f3_0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e0462f48f3_0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3abd0add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e3abd0add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3abd0add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e3abd0add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e3abd0add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e3abd0add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e53b44b5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e53b44b5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3abd0ad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e3abd0add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e3abd0ad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e3abd0ad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e3abd0ad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e3abd0ad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e3abd0ad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e3abd0ad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e0462f48f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e0462f48f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0462f48f3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e0462f48f3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e0462f48f3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e0462f48f3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e04540a995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e04540a995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e04540a995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e04540a995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e3abd0add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e3abd0add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04540a995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04540a995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3abd0ad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e3abd0ad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e04540a995_1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e04540a995_1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3abd0add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3abd0add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e3abd0add1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e3abd0add1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e0462f48f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e0462f48f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e3abd0add1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e3abd0add1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e0462f48f3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e0462f48f3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e3abd0add1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e3abd0add1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e3abd0add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e3abd0add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e3abd0add1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e3abd0add1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e3abd0add1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e3abd0add1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e3abd0add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e3abd0add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e3abd0add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e3abd0add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e3abd0add1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e3abd0add1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e3abd0add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e3abd0add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3abd0add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3abd0add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e3abd0add1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e3abd0add1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e04540a995_1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e04540a995_1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e3abd0add1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e3abd0add1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e04540a995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e04540a995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e04540a995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e04540a995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e3abd0add1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e3abd0add1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e3abd0add1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e3abd0add1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e04540a995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e04540a995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e04540a995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e04540a995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e3abd0add1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e3abd0add1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e0462f48f3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e0462f48f3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e3abd0add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e3abd0add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e04540a995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e04540a995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e3abd0add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e3abd0add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e04540a995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e04540a995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e3abd0add1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e3abd0add1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e3abd0add1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e3abd0add1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e3abd0add1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e3abd0add1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e3abd0add1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e3abd0add1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e3abd0add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e3abd0add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e3abd0add1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e3abd0add1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0462f48f3_0_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0462f48f3_0_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e3abd0add1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e3abd0add1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e3abd0add1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e3abd0add1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e3abd0add1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e3abd0add1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e3abd0add1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e3abd0add1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e3abd0add1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e3abd0add1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e04540a99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e04540a99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e04540a99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e04540a99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e04540a995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e04540a995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e04540a995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e04540a995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e04540a995_1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e04540a995_1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0462f48f3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0462f48f3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e04540a99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e04540a99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e04540a995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e04540a995_1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e04540a995_1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e04540a995_1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5994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e04540a995_1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e04540a995_1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0462f48f3_0_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0462f48f3_0_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0462f48f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e0462f48f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1" name="Google Shape;81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2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ne-liner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5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40" name="Google Shape;40;p5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62" name="Google Shape;62;p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jofaval/talks-about/tree/master/tech-talks/vlc-tech-fest/web-scraping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jofaval/talks-about/tree/master/uv/web-scraping-y-las-bases-de-datos-ofuscadas" TargetMode="Externa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flare.com/learning/bots/what-is-bot-traffic/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ofaval/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jofaval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Scraping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35" y="228998"/>
            <a:ext cx="2470050" cy="7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Impacto Social en la Era Digital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</a:t>
            </a:r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¿Para qué los queremos?</a:t>
            </a:r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</a:t>
            </a:r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¿Para qué los queremos?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Para competir, aprender, mejorar, vender, comprar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Algunos casos de uso podrían ser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Análisis de Datos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Machine Learning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Seguimiento de ofertas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Comprender mejor un dominio</a:t>
            </a:r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Ofuscación y Bases de Datos</a:t>
            </a:r>
            <a:endParaRPr/>
          </a:p>
        </p:txBody>
      </p:sp>
      <p:sp>
        <p:nvSpPr>
          <p:cNvPr id="183" name="Google Shape;183;p2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¿Qué es una Base de Datos?</a:t>
            </a:r>
            <a:endParaRPr/>
          </a:p>
        </p:txBody>
      </p:sp>
      <p:sp>
        <p:nvSpPr>
          <p:cNvPr id="184" name="Google Shape;184;p2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Ofuscación y Bases de Datos</a:t>
            </a:r>
            <a:endParaRPr/>
          </a:p>
        </p:txBody>
      </p:sp>
      <p:sp>
        <p:nvSpPr>
          <p:cNvPr id="190" name="Google Shape;190;p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¿Qué es una Base de Datos?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¿Qué es ofuscación?</a:t>
            </a:r>
            <a:endParaRPr/>
          </a:p>
        </p:txBody>
      </p:sp>
      <p:sp>
        <p:nvSpPr>
          <p:cNvPr id="191" name="Google Shape;191;p2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Ofuscación y Bases de Datos</a:t>
            </a:r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¿Qué es una Base de Datos?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¿Qué es ofuscación?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Bases de Datos Ofuscadas son la realidad</a:t>
            </a:r>
            <a:endParaRPr/>
          </a:p>
        </p:txBody>
      </p:sp>
      <p:sp>
        <p:nvSpPr>
          <p:cNvPr id="198" name="Google Shape;198;p27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 son Datos</a:t>
            </a:r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pic>
        <p:nvPicPr>
          <p:cNvPr id="206" name="Google Shape;206;p28" title="Meme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475" y="1229875"/>
            <a:ext cx="4399000" cy="33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si son importantes, cómo se consiguen</a:t>
            </a:r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si son importantes, cómo se consiguen</a:t>
            </a:r>
            <a:endParaRPr/>
          </a:p>
        </p:txBody>
      </p:sp>
      <p:sp>
        <p:nvSpPr>
          <p:cNvPr id="219" name="Google Shape;219;p30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Comprando (Empresas dedicadas)</a:t>
            </a:r>
            <a:endParaRPr/>
          </a:p>
        </p:txBody>
      </p:sp>
      <p:sp>
        <p:nvSpPr>
          <p:cNvPr id="220" name="Google Shape;220;p30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si son importantes, cómo se consiguen</a:t>
            </a:r>
            <a:endParaRPr/>
          </a:p>
        </p:txBody>
      </p:sp>
      <p:sp>
        <p:nvSpPr>
          <p:cNvPr id="226" name="Google Shape;226;p31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Comprando (Empresas dedicadas)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Explotación (Proyectos ad hoc)</a:t>
            </a:r>
            <a:endParaRPr/>
          </a:p>
        </p:txBody>
      </p:sp>
      <p:sp>
        <p:nvSpPr>
          <p:cNvPr id="227" name="Google Shape;227;p31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si son importantes, cómo se consiguen</a:t>
            </a:r>
            <a:endParaRPr/>
          </a:p>
        </p:txBody>
      </p:sp>
      <p:sp>
        <p:nvSpPr>
          <p:cNvPr id="233" name="Google Shape;233;p32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Comprando (Empresas dedicadas)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Explotación (Proyectos ad hoc)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…Web Scraping</a:t>
            </a:r>
            <a:endParaRPr/>
          </a:p>
        </p:txBody>
      </p:sp>
      <p:sp>
        <p:nvSpPr>
          <p:cNvPr id="234" name="Google Shape;234;p32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Quién soy yo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37905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Pepe fabra Valverde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Lead y Arquitecto de Front en Capgemini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i="1"/>
              <a:t>me sigo pareciendo</a:t>
            </a:r>
            <a:endParaRPr i="1"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975" y="0"/>
            <a:ext cx="4895025" cy="489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 que ve un usuario (web scraping)</a:t>
            </a: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Pico y pala. La obtención de datos es un proceso automatizable, pero que requiere de supervisión humana</a:t>
            </a:r>
            <a:endParaRPr/>
          </a:p>
        </p:txBody>
      </p:sp>
      <p:sp>
        <p:nvSpPr>
          <p:cNvPr id="241" name="Google Shape;241;p33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Scraping</a:t>
            </a:r>
            <a:endParaRPr/>
          </a:p>
        </p:txBody>
      </p:sp>
      <p:sp>
        <p:nvSpPr>
          <p:cNvPr id="247" name="Google Shape;247;p3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el web scraping?</a:t>
            </a:r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Extraer información de una página web de manera programática</a:t>
            </a:r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 un usuario lo ve, se puede scrapear</a:t>
            </a:r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Orígenes</a:t>
            </a:r>
            <a:endParaRPr/>
          </a:p>
        </p:txBody>
      </p:sp>
      <p:sp>
        <p:nvSpPr>
          <p:cNvPr id="266" name="Google Shape;266;p37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Con cada avance, siempre surgen nuevas disciplinas. Pero tendemos a reinventar</a:t>
            </a:r>
            <a:endParaRPr/>
          </a:p>
        </p:txBody>
      </p:sp>
      <p:sp>
        <p:nvSpPr>
          <p:cNvPr id="267" name="Google Shape;267;p37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Ojeadores, ¿qué son… o eran?</a:t>
            </a:r>
            <a:endParaRPr/>
          </a:p>
        </p:txBody>
      </p:sp>
      <p:sp>
        <p:nvSpPr>
          <p:cNvPr id="273" name="Google Shape;273;p3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74" name="Google Shape;274;p38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  <p:pic>
        <p:nvPicPr>
          <p:cNvPr id="275" name="Google Shape;275;p38" title="Peek Sneak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085" y="1638250"/>
            <a:ext cx="47434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SEO</a:t>
            </a:r>
            <a:endParaRPr/>
          </a:p>
        </p:txBody>
      </p:sp>
      <p:sp>
        <p:nvSpPr>
          <p:cNvPr id="281" name="Google Shape;281;p39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Search Engine Optimization</a:t>
            </a:r>
            <a:endParaRPr/>
          </a:p>
        </p:txBody>
      </p:sp>
      <p:sp>
        <p:nvSpPr>
          <p:cNvPr id="282" name="Google Shape;282;p39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de la ofuscación</a:t>
            </a:r>
            <a:endParaRPr/>
          </a:p>
        </p:txBody>
      </p:sp>
      <p:sp>
        <p:nvSpPr>
          <p:cNvPr id="288" name="Google Shape;288;p4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existe lo infranqueable.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Pero sí se pueden poner suficientes trabas para que el otro lado se rinda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Aunque a veces también es un efecto secundario del avance (frameworks SPA)</a:t>
            </a:r>
            <a:endParaRPr/>
          </a:p>
        </p:txBody>
      </p:sp>
      <p:sp>
        <p:nvSpPr>
          <p:cNvPr id="289" name="Google Shape;289;p40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“Tipos” de Web Scraping</a:t>
            </a:r>
            <a:endParaRPr/>
          </a:p>
        </p:txBody>
      </p:sp>
      <p:sp>
        <p:nvSpPr>
          <p:cNvPr id="295" name="Google Shape;295;p4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Normal, petición HTTP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fácilmente detectable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muy sencillo</a:t>
            </a:r>
            <a:endParaRPr sz="1800"/>
          </a:p>
        </p:txBody>
      </p:sp>
      <p:sp>
        <p:nvSpPr>
          <p:cNvPr id="296" name="Google Shape;296;p41"/>
          <p:cNvSpPr txBox="1">
            <a:spLocks noGrp="1"/>
          </p:cNvSpPr>
          <p:nvPr>
            <p:ph type="body" idx="4294967295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Headless, simular ser un usuario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más difícil de mantener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/>
              <a:t>efectivo</a:t>
            </a:r>
            <a:endParaRPr sz="1800"/>
          </a:p>
        </p:txBody>
      </p:sp>
      <p:sp>
        <p:nvSpPr>
          <p:cNvPr id="297" name="Google Shape;297;p41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28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sólo para grandes empresas</a:t>
            </a:r>
            <a:endParaRPr/>
          </a:p>
        </p:txBody>
      </p:sp>
      <p:sp>
        <p:nvSpPr>
          <p:cNvPr id="303" name="Google Shape;303;p4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Alertas personalizadas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Descarga de LMS (Learning Management Systems)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Aules, moodle, campus, etc.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200" b="1"/>
              <a:t>También nos podemos beneficiar</a:t>
            </a:r>
            <a:endParaRPr sz="22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04" name="Google Shape;304;p42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quiero enseñaros?</a:t>
            </a:r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Web Scraping a escala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 Ofuscados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Importancia de los datos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Cómo nos impacta en nuestro día a día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Competencia de empresas a alto nivel</a:t>
            </a:r>
            <a:endParaRPr/>
          </a:p>
        </p:txBody>
      </p:sp>
      <p:sp>
        <p:nvSpPr>
          <p:cNvPr id="310" name="Google Shape;310;p4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el siglo XXI se compite con información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Todo va demasiado deprisa pero esta vez no se ve tanto la guerra por la información</a:t>
            </a:r>
            <a:endParaRPr/>
          </a:p>
        </p:txBody>
      </p:sp>
      <p:sp>
        <p:nvSpPr>
          <p:cNvPr id="311" name="Google Shape;311;p43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4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Impacto técnico del web scraping a escala</a:t>
            </a:r>
            <a:endParaRPr/>
          </a:p>
        </p:txBody>
      </p:sp>
      <p:sp>
        <p:nvSpPr>
          <p:cNvPr id="317" name="Google Shape;317;p4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lo enfocaremos</a:t>
            </a:r>
            <a:endParaRPr/>
          </a:p>
        </p:txBody>
      </p:sp>
      <p:sp>
        <p:nvSpPr>
          <p:cNvPr id="323" name="Google Shape;323;p4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Empresas grandes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Empresas pequeñas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Ataques y técnicas de ofuscación darían para su propia charla, </a:t>
            </a:r>
            <a:r>
              <a:rPr lang="es" b="1" i="1"/>
              <a:t>pero veremos algunos.</a:t>
            </a:r>
            <a:endParaRPr b="1" i="1"/>
          </a:p>
        </p:txBody>
      </p:sp>
      <p:sp>
        <p:nvSpPr>
          <p:cNvPr id="324" name="Google Shape;324;p4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grandes</a:t>
            </a:r>
            <a:endParaRPr/>
          </a:p>
        </p:txBody>
      </p:sp>
      <p:sp>
        <p:nvSpPr>
          <p:cNvPr id="330" name="Google Shape;330;p4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Dedicar tiempo a ofuscar y protegerse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31" name="Google Shape;331;p4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grandes</a:t>
            </a:r>
            <a:endParaRPr/>
          </a:p>
        </p:txBody>
      </p:sp>
      <p:sp>
        <p:nvSpPr>
          <p:cNvPr id="337" name="Google Shape;337;p4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Dedicar tiempo a ofuscar y protegerse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Recursos, físicos y cloud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38" name="Google Shape;338;p47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grandes</a:t>
            </a:r>
            <a:endParaRPr/>
          </a:p>
        </p:txBody>
      </p:sp>
      <p:sp>
        <p:nvSpPr>
          <p:cNvPr id="344" name="Google Shape;344;p4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Dedicar tiempo a ofuscar y protegerse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Recursos, físicos y cloud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Pérdida de clientes potenciales; caídas del servicio, pasos para evitar scraping</a:t>
            </a:r>
            <a:endParaRPr/>
          </a:p>
        </p:txBody>
      </p:sp>
      <p:sp>
        <p:nvSpPr>
          <p:cNvPr id="345" name="Google Shape;345;p48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grandes</a:t>
            </a:r>
            <a:endParaRPr/>
          </a:p>
        </p:txBody>
      </p:sp>
      <p:sp>
        <p:nvSpPr>
          <p:cNvPr id="351" name="Google Shape;351;p4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Dedicar tiempo a ofuscar y protegerse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Recursos, físicos y cloud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Pérdida de clientes potenciales; caídas del servicio, pasos para evitar scraping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Competencia con información más accesible</a:t>
            </a:r>
            <a:endParaRPr/>
          </a:p>
        </p:txBody>
      </p:sp>
      <p:sp>
        <p:nvSpPr>
          <p:cNvPr id="352" name="Google Shape;352;p49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pequeñas</a:t>
            </a:r>
            <a:endParaRPr/>
          </a:p>
        </p:txBody>
      </p:sp>
      <p:sp>
        <p:nvSpPr>
          <p:cNvPr id="358" name="Google Shape;358;p5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 físicos o cloud, un exceso de peticiones se nota más en esa economía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59" name="Google Shape;359;p50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pequeñas</a:t>
            </a:r>
            <a:endParaRPr/>
          </a:p>
        </p:txBody>
      </p:sp>
      <p:sp>
        <p:nvSpPr>
          <p:cNvPr id="365" name="Google Shape;365;p5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 físicos o cloud, un exceso de peticiones se nota más en esa economía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DDoS hunde páginas, levantar “a mano” y pérdida de clientes potenciales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66" name="Google Shape;366;p51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Empresas pequeñas</a:t>
            </a:r>
            <a:endParaRPr/>
          </a:p>
        </p:txBody>
      </p:sp>
      <p:sp>
        <p:nvSpPr>
          <p:cNvPr id="372" name="Google Shape;372;p5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Recursos físicos o cloud, un exceso de peticiones se nota más en esa economía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DDoS hunde páginas, levantar “a mano” y pérdida de clientes potenciales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Ha de poder scrapearse por SEO</a:t>
            </a:r>
            <a:endParaRPr/>
          </a:p>
        </p:txBody>
      </p:sp>
      <p:sp>
        <p:nvSpPr>
          <p:cNvPr id="373" name="Google Shape;373;p52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Vale… pero ¿cómo me afecta?</a:t>
            </a:r>
            <a:endParaRPr/>
          </a:p>
        </p:txBody>
      </p:sp>
      <p:sp>
        <p:nvSpPr>
          <p:cNvPr id="379" name="Google Shape;379;p5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4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40%</a:t>
            </a:r>
            <a:endParaRPr/>
          </a:p>
        </p:txBody>
      </p:sp>
      <p:sp>
        <p:nvSpPr>
          <p:cNvPr id="385" name="Google Shape;385;p54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 todo el tráfico en Internet está formado por tráfico de bots</a:t>
            </a:r>
            <a:endParaRPr/>
          </a:p>
        </p:txBody>
      </p:sp>
      <p:sp>
        <p:nvSpPr>
          <p:cNvPr id="386" name="Google Shape;386;p5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Más pasos que antes para lo mismo</a:t>
            </a:r>
            <a:endParaRPr/>
          </a:p>
        </p:txBody>
      </p:sp>
      <p:sp>
        <p:nvSpPr>
          <p:cNvPr id="392" name="Google Shape;392;p5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Captcha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Verifica tu humanidad (Cloudflare)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Y otras verificaciones similares que </a:t>
            </a:r>
            <a:r>
              <a:rPr lang="es" b="1"/>
              <a:t>acaban saturando</a:t>
            </a:r>
            <a:endParaRPr b="1"/>
          </a:p>
        </p:txBody>
      </p:sp>
      <p:sp>
        <p:nvSpPr>
          <p:cNvPr id="393" name="Google Shape;393;p5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DDoS</a:t>
            </a:r>
            <a:endParaRPr/>
          </a:p>
        </p:txBody>
      </p:sp>
      <p:sp>
        <p:nvSpPr>
          <p:cNvPr id="399" name="Google Shape;399;p5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95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Qué es DDoS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Servicios más resilientes (más caros y más recursos)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Captchas, verificaciones</a:t>
            </a:r>
            <a:endParaRPr/>
          </a:p>
        </p:txBody>
      </p:sp>
      <p:pic>
        <p:nvPicPr>
          <p:cNvPr id="400" name="Google Shape;400;p56" title="Chat Bot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888" y="74550"/>
            <a:ext cx="3286125" cy="47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56" title="Captcha Google 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00" y="3173375"/>
            <a:ext cx="474345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5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Rate limiting y LogIn</a:t>
            </a:r>
            <a:endParaRPr/>
          </a:p>
        </p:txBody>
      </p:sp>
      <p:sp>
        <p:nvSpPr>
          <p:cNvPr id="408" name="Google Shape;408;p5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¿No os pasa que cada vez más os piden usuario?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Registro de peticiones por usuario (y baneo)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¿Por qué ocurre?</a:t>
            </a:r>
            <a:endParaRPr/>
          </a:p>
        </p:txBody>
      </p:sp>
      <p:sp>
        <p:nvSpPr>
          <p:cNvPr id="409" name="Google Shape;409;p57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Siempre pidiendo login</a:t>
            </a:r>
            <a:endParaRPr/>
          </a:p>
        </p:txBody>
      </p:sp>
      <p:sp>
        <p:nvSpPr>
          <p:cNvPr id="415" name="Google Shape;415;p5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Rate limiting (pero no para mí)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Throttling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Mejor que banear IPs, que también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Pero como usuario, esto es </a:t>
            </a:r>
            <a:r>
              <a:rPr lang="es" b="1"/>
              <a:t>molesto</a:t>
            </a:r>
            <a:endParaRPr b="1"/>
          </a:p>
        </p:txBody>
      </p:sp>
      <p:sp>
        <p:nvSpPr>
          <p:cNvPr id="416" name="Google Shape;416;p58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Ejemplos de login</a:t>
            </a:r>
            <a:endParaRPr/>
          </a:p>
        </p:txBody>
      </p:sp>
      <p:sp>
        <p:nvSpPr>
          <p:cNvPr id="422" name="Google Shape;422;p5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423" name="Google Shape;423;p59"/>
          <p:cNvPicPr preferRelativeResize="0"/>
          <p:nvPr/>
        </p:nvPicPr>
        <p:blipFill rotWithShape="1">
          <a:blip r:embed="rId3">
            <a:alphaModFix/>
          </a:blip>
          <a:srcRect l="18515" t="26562" r="21370"/>
          <a:stretch/>
        </p:blipFill>
        <p:spPr>
          <a:xfrm>
            <a:off x="311700" y="1229875"/>
            <a:ext cx="4859002" cy="333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59"/>
          <p:cNvPicPr preferRelativeResize="0"/>
          <p:nvPr/>
        </p:nvPicPr>
        <p:blipFill rotWithShape="1">
          <a:blip r:embed="rId4">
            <a:alphaModFix/>
          </a:blip>
          <a:srcRect l="29111" r="18045"/>
          <a:stretch/>
        </p:blipFill>
        <p:spPr>
          <a:xfrm>
            <a:off x="3797850" y="332925"/>
            <a:ext cx="4831776" cy="270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9"/>
          <p:cNvPicPr preferRelativeResize="0"/>
          <p:nvPr/>
        </p:nvPicPr>
        <p:blipFill rotWithShape="1">
          <a:blip r:embed="rId5">
            <a:alphaModFix/>
          </a:blip>
          <a:srcRect l="20666"/>
          <a:stretch/>
        </p:blipFill>
        <p:spPr>
          <a:xfrm>
            <a:off x="3582323" y="1342400"/>
            <a:ext cx="3755575" cy="3339001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9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Cada vez la información está “más oculta”</a:t>
            </a:r>
            <a:endParaRPr/>
          </a:p>
        </p:txBody>
      </p:sp>
      <p:sp>
        <p:nvSpPr>
          <p:cNvPr id="432" name="Google Shape;432;p6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LinkedIn, Twitter/X, Instagram y muchas páginas no permiten curiosear tanto </a:t>
            </a:r>
            <a:r>
              <a:rPr lang="es" i="1"/>
              <a:t>gratis</a:t>
            </a:r>
            <a:r>
              <a:rPr lang="es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Parte por ganancias, pero también para proteger sus datos.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LinkedIn desde incógnito no siempre muestra el perfil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Twitter/X protege sus datos y servidores de ataques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Meta, Redes Sociales, pero también portales de noticias</a:t>
            </a:r>
            <a:endParaRPr/>
          </a:p>
        </p:txBody>
      </p:sp>
      <p:sp>
        <p:nvSpPr>
          <p:cNvPr id="433" name="Google Shape;433;p60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Derechos de autor</a:t>
            </a:r>
            <a:endParaRPr/>
          </a:p>
        </p:txBody>
      </p:sp>
      <p:sp>
        <p:nvSpPr>
          <p:cNvPr id="439" name="Google Shape;439;p6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Textos (tweets, posts)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Libros y artículos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Imágenes (IA Generativa)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Glaze y Nightshade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Opt-Out (Instagram, Facebook)</a:t>
            </a:r>
            <a:endParaRPr/>
          </a:p>
        </p:txBody>
      </p:sp>
      <p:sp>
        <p:nvSpPr>
          <p:cNvPr id="440" name="Google Shape;440;p61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SEO y resúmenes de pequeños comercios</a:t>
            </a:r>
            <a:endParaRPr/>
          </a:p>
        </p:txBody>
      </p:sp>
      <p:sp>
        <p:nvSpPr>
          <p:cNvPr id="446" name="Google Shape;446;p6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SEO sigue reglas no escritas (para no gamificarlas)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Los mismos crawlers del SEO ayudan a hacer resúmenes de páginas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Si Google te lo resume, te vas a fiar (y no entrarás a la página)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y algunas empresas se quedarán sin tu visita, que es como sobreviven (anuncios, ventas, etc.)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Google AI Overview, </a:t>
            </a:r>
            <a:r>
              <a:rPr lang="es" i="1"/>
              <a:t>resume</a:t>
            </a:r>
            <a:r>
              <a:rPr lang="es"/>
              <a:t> información, pero el feedback general no es positivo</a:t>
            </a:r>
            <a:endParaRPr/>
          </a:p>
        </p:txBody>
      </p:sp>
      <p:sp>
        <p:nvSpPr>
          <p:cNvPr id="447" name="Google Shape;447;p62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5555825" y="3727070"/>
            <a:ext cx="3588300" cy="11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311700" y="13766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Sabiduría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conocimiento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Predicción de comportamientos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Conocimiento</a:t>
            </a:r>
            <a:endParaRPr sz="15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información de un dominio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Toma de decisiones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Información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Dato con contexto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Dato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Valor puro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200" y="489200"/>
            <a:ext cx="5386425" cy="41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311699" y="410000"/>
            <a:ext cx="4436649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Pirámide del conocimiento</a:t>
            </a:r>
            <a:endParaRPr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3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Pero que si lo prohiben… también mal</a:t>
            </a:r>
            <a:endParaRPr/>
          </a:p>
        </p:txBody>
      </p:sp>
      <p:sp>
        <p:nvSpPr>
          <p:cNvPr id="453" name="Google Shape;453;p63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454" name="Google Shape;454;p63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todo es malo</a:t>
            </a:r>
            <a:endParaRPr/>
          </a:p>
        </p:txBody>
      </p:sp>
      <p:sp>
        <p:nvSpPr>
          <p:cNvPr id="460" name="Google Shape;460;p6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Pero que si lo prohiben… también mal</a:t>
            </a:r>
            <a:endParaRPr/>
          </a:p>
        </p:txBody>
      </p:sp>
      <p:sp>
        <p:nvSpPr>
          <p:cNvPr id="466" name="Google Shape;466;p6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Estudios de malas praxis (inmobiliaria, comida, ropa)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Seguimiento de la inflación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Páginas dedicadas a “Encuentra los mejores precios”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Booking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Trivago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Vuelos de avión trackeando IP para subir el precio</a:t>
            </a:r>
            <a:endParaRPr/>
          </a:p>
        </p:txBody>
      </p:sp>
      <p:sp>
        <p:nvSpPr>
          <p:cNvPr id="467" name="Google Shape;467;p6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OpenGraph</a:t>
            </a:r>
            <a:endParaRPr/>
          </a:p>
        </p:txBody>
      </p:sp>
      <p:sp>
        <p:nvSpPr>
          <p:cNvPr id="473" name="Google Shape;473;p6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Compartir enlaces y que salgan portadas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Probad a compartir el enlace de VLC Tech Fest a ver qué sale</a:t>
            </a:r>
            <a:endParaRPr/>
          </a:p>
        </p:txBody>
      </p:sp>
      <p:sp>
        <p:nvSpPr>
          <p:cNvPr id="474" name="Google Shape;474;p6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Datos públicos no estructurados</a:t>
            </a:r>
            <a:endParaRPr/>
          </a:p>
        </p:txBody>
      </p:sp>
      <p:sp>
        <p:nvSpPr>
          <p:cNvPr id="480" name="Google Shape;480;p6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Información de sensórica pública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y poder hacer estudios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 y tablas de información gubernamental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Registros antiguos que ahora se pueden re-procesar</a:t>
            </a:r>
            <a:endParaRPr/>
          </a:p>
        </p:txBody>
      </p:sp>
      <p:sp>
        <p:nvSpPr>
          <p:cNvPr id="481" name="Google Shape;481;p67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54</a:t>
            </a:fld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8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Ética</a:t>
            </a:r>
            <a:endParaRPr/>
          </a:p>
        </p:txBody>
      </p:sp>
      <p:sp>
        <p:nvSpPr>
          <p:cNvPr id="487" name="Google Shape;487;p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Pequeños comercios</a:t>
            </a:r>
            <a:endParaRPr/>
          </a:p>
        </p:txBody>
      </p:sp>
      <p:sp>
        <p:nvSpPr>
          <p:cNvPr id="493" name="Google Shape;493;p6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Contactar de antemano antes de iniciar el proceso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Throttling para no saturarles o incluso tirarles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Respetar el robots.txt (vulnerabilidades)</a:t>
            </a:r>
            <a:endParaRPr/>
          </a:p>
        </p:txBody>
      </p:sp>
      <p:sp>
        <p:nvSpPr>
          <p:cNvPr id="494" name="Google Shape;494;p69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0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Robots.txt</a:t>
            </a:r>
            <a:endParaRPr/>
          </a:p>
        </p:txBody>
      </p:sp>
      <p:sp>
        <p:nvSpPr>
          <p:cNvPr id="500" name="Google Shape;500;p70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Qué propósito cumple</a:t>
            </a:r>
            <a:endParaRPr/>
          </a:p>
        </p:txBody>
      </p:sp>
      <p:sp>
        <p:nvSpPr>
          <p:cNvPr id="501" name="Google Shape;501;p70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57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1"/>
          <p:cNvSpPr txBox="1">
            <a:spLocks noGrp="1"/>
          </p:cNvSpPr>
          <p:nvPr>
            <p:ph type="title"/>
          </p:nvPr>
        </p:nvSpPr>
        <p:spPr>
          <a:xfrm>
            <a:off x="311700" y="17726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Términos y condiciones</a:t>
            </a:r>
            <a:endParaRPr/>
          </a:p>
        </p:txBody>
      </p:sp>
      <p:sp>
        <p:nvSpPr>
          <p:cNvPr id="507" name="Google Shape;507;p71"/>
          <p:cNvSpPr txBox="1">
            <a:spLocks noGrp="1"/>
          </p:cNvSpPr>
          <p:nvPr>
            <p:ph type="body" idx="1"/>
          </p:nvPr>
        </p:nvSpPr>
        <p:spPr>
          <a:xfrm>
            <a:off x="311700" y="25924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Algunas empresas el problema lo atajen desde legal.</a:t>
            </a:r>
            <a:endParaRPr/>
          </a:p>
        </p:txBody>
      </p:sp>
      <p:sp>
        <p:nvSpPr>
          <p:cNvPr id="508" name="Google Shape;508;p71"/>
          <p:cNvSpPr txBox="1">
            <a:spLocks noGrp="1"/>
          </p:cNvSpPr>
          <p:nvPr>
            <p:ph type="sldNum" idx="12"/>
          </p:nvPr>
        </p:nvSpPr>
        <p:spPr>
          <a:xfrm>
            <a:off x="8460431" y="45056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Gobernanza de datos y modelos más abiertos</a:t>
            </a:r>
            <a:endParaRPr/>
          </a:p>
        </p:txBody>
      </p:sp>
      <p:sp>
        <p:nvSpPr>
          <p:cNvPr id="514" name="Google Shape;514;p7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 datos más accesibles de empresas, evitaríamos problemas y surgirían nuevos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Para quien le interese como sería a nivel personal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MyData es una propuesta de modelo</a:t>
            </a:r>
            <a:endParaRPr/>
          </a:p>
        </p:txBody>
      </p:sp>
      <p:sp>
        <p:nvSpPr>
          <p:cNvPr id="515" name="Google Shape;515;p72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59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/>
          <p:nvPr/>
        </p:nvSpPr>
        <p:spPr>
          <a:xfrm>
            <a:off x="5555825" y="3727070"/>
            <a:ext cx="3588300" cy="11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311700" y="13766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Sabiduría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conocimiento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Predicción de comportamientos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Conocimiento</a:t>
            </a:r>
            <a:endParaRPr sz="15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información de un dominio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Toma de decisiones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Información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Dato con contexto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Dato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Valor puro</a:t>
            </a:r>
            <a:endParaRPr sz="1325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200" y="489200"/>
            <a:ext cx="5386425" cy="41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7409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Pirámide del conocimiento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Recapitulación… Hemos visto</a:t>
            </a:r>
            <a:endParaRPr/>
          </a:p>
        </p:txBody>
      </p:sp>
      <p:sp>
        <p:nvSpPr>
          <p:cNvPr id="521" name="Google Shape;521;p7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</a:t>
            </a:r>
            <a:endParaRPr/>
          </a:p>
        </p:txBody>
      </p:sp>
      <p:sp>
        <p:nvSpPr>
          <p:cNvPr id="522" name="Google Shape;522;p73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60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7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Recapitulación… Hemos visto</a:t>
            </a:r>
            <a:endParaRPr/>
          </a:p>
        </p:txBody>
      </p:sp>
      <p:sp>
        <p:nvSpPr>
          <p:cNvPr id="528" name="Google Shape;528;p7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Web Scraping</a:t>
            </a:r>
            <a:endParaRPr/>
          </a:p>
        </p:txBody>
      </p:sp>
      <p:sp>
        <p:nvSpPr>
          <p:cNvPr id="529" name="Google Shape;529;p74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61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Recapitulación… Hemos visto</a:t>
            </a:r>
            <a:endParaRPr/>
          </a:p>
        </p:txBody>
      </p:sp>
      <p:sp>
        <p:nvSpPr>
          <p:cNvPr id="535" name="Google Shape;535;p7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Web Scraping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Impacto técnico</a:t>
            </a:r>
            <a:endParaRPr/>
          </a:p>
        </p:txBody>
      </p:sp>
      <p:sp>
        <p:nvSpPr>
          <p:cNvPr id="536" name="Google Shape;536;p75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62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Recapitulación… Hemos visto</a:t>
            </a:r>
            <a:endParaRPr/>
          </a:p>
        </p:txBody>
      </p:sp>
      <p:sp>
        <p:nvSpPr>
          <p:cNvPr id="542" name="Google Shape;542;p7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Web Scraping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Impacto técnico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Impacto Social</a:t>
            </a:r>
            <a:endParaRPr/>
          </a:p>
        </p:txBody>
      </p:sp>
      <p:sp>
        <p:nvSpPr>
          <p:cNvPr id="543" name="Google Shape;543;p76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549" name="Google Shape;549;p7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8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Repositorios</a:t>
            </a:r>
            <a:endParaRPr/>
          </a:p>
        </p:txBody>
      </p:sp>
      <p:sp>
        <p:nvSpPr>
          <p:cNvPr id="555" name="Google Shape;555;p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00" y="559075"/>
            <a:ext cx="4584400" cy="4584425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79"/>
          <p:cNvSpPr txBox="1">
            <a:spLocks noGrp="1"/>
          </p:cNvSpPr>
          <p:nvPr>
            <p:ph type="title"/>
          </p:nvPr>
        </p:nvSpPr>
        <p:spPr>
          <a:xfrm>
            <a:off x="311700" y="1863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impacto social del web scraping en la era digital</a:t>
            </a:r>
            <a:endParaRPr/>
          </a:p>
        </p:txBody>
      </p:sp>
      <p:sp>
        <p:nvSpPr>
          <p:cNvPr id="562" name="Google Shape;562;p79"/>
          <p:cNvSpPr txBox="1"/>
          <p:nvPr/>
        </p:nvSpPr>
        <p:spPr>
          <a:xfrm>
            <a:off x="4801075" y="985375"/>
            <a:ext cx="4031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github.com/jofaval/talks-about/tech-talks/vlc-tech-fest/web-scraping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3" name="Google Shape;563;p7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66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59075"/>
            <a:ext cx="4584425" cy="458442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80"/>
          <p:cNvSpPr txBox="1">
            <a:spLocks noGrp="1"/>
          </p:cNvSpPr>
          <p:nvPr>
            <p:ph type="title"/>
          </p:nvPr>
        </p:nvSpPr>
        <p:spPr>
          <a:xfrm>
            <a:off x="311700" y="1863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Scraping y las Bases de Datos Ofuscadas</a:t>
            </a:r>
            <a:endParaRPr/>
          </a:p>
        </p:txBody>
      </p:sp>
      <p:sp>
        <p:nvSpPr>
          <p:cNvPr id="570" name="Google Shape;570;p80"/>
          <p:cNvSpPr txBox="1"/>
          <p:nvPr/>
        </p:nvSpPr>
        <p:spPr>
          <a:xfrm>
            <a:off x="4801075" y="985375"/>
            <a:ext cx="41511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github/jofaval/talks-about/uv/web-scraping-y-las-bases-de-datos-ofuscadas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1" name="Google Shape;571;p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67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81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</a:t>
            </a:r>
            <a:endParaRPr/>
          </a:p>
        </p:txBody>
      </p:sp>
      <p:sp>
        <p:nvSpPr>
          <p:cNvPr id="577" name="Google Shape;577;p8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68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Citas</a:t>
            </a:r>
            <a:endParaRPr/>
          </a:p>
        </p:txBody>
      </p:sp>
      <p:sp>
        <p:nvSpPr>
          <p:cNvPr id="583" name="Google Shape;583;p8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Porcentaje de tráfico en internet, </a:t>
            </a:r>
            <a:r>
              <a:rPr lang="es">
                <a:solidFill>
                  <a:schemeClr val="lt1"/>
                </a:solidFill>
              </a:rPr>
              <a:t>Fuente: </a:t>
            </a:r>
            <a:r>
              <a:rPr lang="es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https://www.cloudflare.com/learning/bots/what-is-bot-traffic/</a:t>
            </a:r>
            <a:endParaRPr/>
          </a:p>
        </p:txBody>
      </p:sp>
      <p:sp>
        <p:nvSpPr>
          <p:cNvPr id="584" name="Google Shape;584;p8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5555825" y="3727070"/>
            <a:ext cx="3588300" cy="11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1"/>
          </p:nvPr>
        </p:nvSpPr>
        <p:spPr>
          <a:xfrm>
            <a:off x="311700" y="13766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325">
                <a:solidFill>
                  <a:schemeClr val="lt1"/>
                </a:solidFill>
              </a:rPr>
              <a:t>Sabiduría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conocimiento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Predicción de comportamientos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Conocimiento</a:t>
            </a:r>
            <a:endParaRPr sz="15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información de un dominio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Toma de decisiones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Información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Dato con contexto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Dato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Valor puro</a:t>
            </a:r>
            <a:endParaRPr sz="1325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/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200" y="489200"/>
            <a:ext cx="5386425" cy="41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6641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Pirámide del conocimiento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DATA: Cómo los datos te ayudarán en tu vida y en tu empresa, y transformarán la sociedad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0" name="Google Shape;59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375" y="1684225"/>
            <a:ext cx="4137250" cy="2969924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70</a:t>
            </a:fld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Encuéntrame en</a:t>
            </a:r>
            <a:endParaRPr/>
          </a:p>
        </p:txBody>
      </p:sp>
      <p:sp>
        <p:nvSpPr>
          <p:cNvPr id="604" name="Google Shape;604;p8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u="sng">
                <a:solidFill>
                  <a:schemeClr val="hlink"/>
                </a:solidFill>
                <a:hlinkClick r:id="rId3"/>
              </a:rPr>
              <a:t>linkedin.com/in/jofaval/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u="sng">
                <a:solidFill>
                  <a:schemeClr val="hlink"/>
                </a:solidFill>
                <a:hlinkClick r:id="rId4"/>
              </a:rPr>
              <a:t>github.com/jofaval</a:t>
            </a:r>
            <a:endParaRPr/>
          </a:p>
        </p:txBody>
      </p:sp>
      <p:sp>
        <p:nvSpPr>
          <p:cNvPr id="605" name="Google Shape;605;p8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71</a:t>
            </a:fld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¡¡GRACIAS!!</a:t>
            </a:r>
            <a:endParaRPr/>
          </a:p>
        </p:txBody>
      </p:sp>
      <p:pic>
        <p:nvPicPr>
          <p:cNvPr id="611" name="Google Shape;61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35" y="228998"/>
            <a:ext cx="2470050" cy="7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8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72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Scraping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35" y="228998"/>
            <a:ext cx="2470050" cy="7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Impacto Social en la Era Digital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924845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4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</a:t>
            </a:r>
            <a:endParaRPr/>
          </a:p>
        </p:txBody>
      </p:sp>
      <p:pic>
        <p:nvPicPr>
          <p:cNvPr id="597" name="Google Shape;59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935" y="228998"/>
            <a:ext cx="2470050" cy="7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8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74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/>
          <p:nvPr/>
        </p:nvSpPr>
        <p:spPr>
          <a:xfrm>
            <a:off x="5555825" y="3727070"/>
            <a:ext cx="3588300" cy="11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200" y="489200"/>
            <a:ext cx="5386425" cy="41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body" idx="1"/>
          </p:nvPr>
        </p:nvSpPr>
        <p:spPr>
          <a:xfrm>
            <a:off x="311700" y="13766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Sabiduría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Conjunto de conocimiento</a:t>
            </a:r>
            <a:endParaRPr sz="1325">
              <a:solidFill>
                <a:schemeClr val="lt1"/>
              </a:solidFill>
            </a:endParaRPr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25"/>
              <a:buChar char="-"/>
            </a:pPr>
            <a:r>
              <a:rPr lang="es" sz="1325">
                <a:solidFill>
                  <a:schemeClr val="lt1"/>
                </a:solidFill>
              </a:rPr>
              <a:t>Predicción de comportamientos aquí</a:t>
            </a:r>
            <a:endParaRPr sz="1325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Conocimiento</a:t>
            </a:r>
            <a:endParaRPr sz="15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Conjunto de información de un dominio</a:t>
            </a:r>
            <a:endParaRPr sz="1325"/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Toma de decisiones aquí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Información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Dato con contexto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Dato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Valor puro</a:t>
            </a:r>
            <a:endParaRPr sz="1325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/>
          </a:p>
        </p:txBody>
      </p:sp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8528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Pirámide del conocimiento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>
            <a:off x="5555825" y="3727070"/>
            <a:ext cx="3588300" cy="116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8200" y="489200"/>
            <a:ext cx="5386425" cy="41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>
            <a:spLocks noGrp="1"/>
          </p:cNvSpPr>
          <p:nvPr>
            <p:ph type="sldNum" idx="12"/>
          </p:nvPr>
        </p:nvSpPr>
        <p:spPr>
          <a:xfrm>
            <a:off x="8460431" y="449906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311700" y="13766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Sabiduría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Conjunto de conocimiento</a:t>
            </a:r>
            <a:endParaRPr sz="1325"/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Predicción de comportamientos aquí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Conocimiento</a:t>
            </a:r>
            <a:endParaRPr sz="15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Conjunto de información de un dominio</a:t>
            </a:r>
            <a:endParaRPr sz="1325"/>
          </a:p>
          <a:p>
            <a:pPr marL="457200" lvl="0" indent="-3127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Toma de decisiones aquí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Información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Dato con contexto</a:t>
            </a:r>
            <a:endParaRPr sz="1325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s" sz="1325" b="1"/>
              <a:t>Dato</a:t>
            </a:r>
            <a:endParaRPr sz="1325" b="1"/>
          </a:p>
          <a:p>
            <a:pPr marL="457200" lvl="0" indent="-312737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25"/>
              <a:buChar char="-"/>
            </a:pPr>
            <a:r>
              <a:rPr lang="es" sz="1325"/>
              <a:t>Valor puro</a:t>
            </a:r>
            <a:endParaRPr sz="1325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endParaRPr sz="1325"/>
          </a:p>
        </p:txBody>
      </p:sp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4055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Pirámide del conocimiento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1432</Words>
  <Application>Microsoft Office PowerPoint</Application>
  <PresentationFormat>Presentación en pantalla (16:9)</PresentationFormat>
  <Paragraphs>338</Paragraphs>
  <Slides>74</Slides>
  <Notes>74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74</vt:i4>
      </vt:variant>
    </vt:vector>
  </HeadingPairs>
  <TitlesOfParts>
    <vt:vector size="77" baseType="lpstr">
      <vt:lpstr>Arial</vt:lpstr>
      <vt:lpstr>Roboto</vt:lpstr>
      <vt:lpstr>Geometric</vt:lpstr>
      <vt:lpstr>Web Scraping</vt:lpstr>
      <vt:lpstr>Quién soy yo</vt:lpstr>
      <vt:lpstr>¿Qué quiero enseñaros?</vt:lpstr>
      <vt:lpstr>Datos</vt:lpstr>
      <vt:lpstr>Pirámide del conocimiento</vt:lpstr>
      <vt:lpstr>Pirámide del conocimiento</vt:lpstr>
      <vt:lpstr>Pirámide del conocimiento</vt:lpstr>
      <vt:lpstr>Pirámide del conocimiento</vt:lpstr>
      <vt:lpstr>Pirámide del conocimiento</vt:lpstr>
      <vt:lpstr>Datos</vt:lpstr>
      <vt:lpstr>Datos</vt:lpstr>
      <vt:lpstr>Ofuscación y Bases de Datos</vt:lpstr>
      <vt:lpstr>Ofuscación y Bases de Datos</vt:lpstr>
      <vt:lpstr>Ofuscación y Bases de Datos</vt:lpstr>
      <vt:lpstr>Datos son Datos</vt:lpstr>
      <vt:lpstr>Y si son importantes, cómo se consiguen</vt:lpstr>
      <vt:lpstr>Y si son importantes, cómo se consiguen</vt:lpstr>
      <vt:lpstr>Y si son importantes, cómo se consiguen</vt:lpstr>
      <vt:lpstr>Y si son importantes, cómo se consiguen</vt:lpstr>
      <vt:lpstr>Lo que ve un usuario (web scraping)</vt:lpstr>
      <vt:lpstr>Web Scraping</vt:lpstr>
      <vt:lpstr>¿Qué es el web scraping?</vt:lpstr>
      <vt:lpstr>Si un usuario lo ve, se puede scrapear</vt:lpstr>
      <vt:lpstr>Orígenes</vt:lpstr>
      <vt:lpstr>Ojeadores, ¿qué son… o eran?</vt:lpstr>
      <vt:lpstr>SEO</vt:lpstr>
      <vt:lpstr>Objetivo de la ofuscación</vt:lpstr>
      <vt:lpstr>“Tipos” de Web Scraping</vt:lpstr>
      <vt:lpstr>No sólo para grandes empresas</vt:lpstr>
      <vt:lpstr>Competencia de empresas a alto nivel</vt:lpstr>
      <vt:lpstr>Impacto técnico del web scraping a escala</vt:lpstr>
      <vt:lpstr>Cómo lo enfocaremos</vt:lpstr>
      <vt:lpstr>Empresas grandes</vt:lpstr>
      <vt:lpstr>Empresas grandes</vt:lpstr>
      <vt:lpstr>Empresas grandes</vt:lpstr>
      <vt:lpstr>Empresas grandes</vt:lpstr>
      <vt:lpstr>Empresas pequeñas</vt:lpstr>
      <vt:lpstr>Empresas pequeñas</vt:lpstr>
      <vt:lpstr>Empresas pequeñas</vt:lpstr>
      <vt:lpstr>Vale… pero ¿cómo me afecta?</vt:lpstr>
      <vt:lpstr>40%</vt:lpstr>
      <vt:lpstr>Más pasos que antes para lo mismo</vt:lpstr>
      <vt:lpstr>DDoS</vt:lpstr>
      <vt:lpstr>Rate limiting y LogIn</vt:lpstr>
      <vt:lpstr>Siempre pidiendo login</vt:lpstr>
      <vt:lpstr>Ejemplos de login</vt:lpstr>
      <vt:lpstr>Cada vez la información está “más oculta”</vt:lpstr>
      <vt:lpstr>Derechos de autor</vt:lpstr>
      <vt:lpstr>SEO y resúmenes de pequeños comercios</vt:lpstr>
      <vt:lpstr>Pero que si lo prohiben… también mal</vt:lpstr>
      <vt:lpstr>No todo es malo</vt:lpstr>
      <vt:lpstr>Pero que si lo prohiben… también mal</vt:lpstr>
      <vt:lpstr>OpenGraph</vt:lpstr>
      <vt:lpstr>Datos públicos no estructurados</vt:lpstr>
      <vt:lpstr>Ética</vt:lpstr>
      <vt:lpstr>Pequeños comercios</vt:lpstr>
      <vt:lpstr>Robots.txt</vt:lpstr>
      <vt:lpstr>Términos y condiciones</vt:lpstr>
      <vt:lpstr>Gobernanza de datos y modelos más abiertos</vt:lpstr>
      <vt:lpstr>Recapitulación… Hemos visto</vt:lpstr>
      <vt:lpstr>Recapitulación… Hemos visto</vt:lpstr>
      <vt:lpstr>Recapitulación… Hemos visto</vt:lpstr>
      <vt:lpstr>Recapitulación… Hemos visto</vt:lpstr>
      <vt:lpstr>Conclusión</vt:lpstr>
      <vt:lpstr>Repositorios</vt:lpstr>
      <vt:lpstr>El impacto social del web scraping en la era digital</vt:lpstr>
      <vt:lpstr>Web Scraping y las Bases de Datos Ofuscadas</vt:lpstr>
      <vt:lpstr>Bibliografía</vt:lpstr>
      <vt:lpstr>Citas</vt:lpstr>
      <vt:lpstr>DATA: Cómo los datos te ayudarán en tu vida y en tu empresa, y transformarán la sociedad </vt:lpstr>
      <vt:lpstr>Encuéntrame en</vt:lpstr>
      <vt:lpstr>¡¡GRACIAS!!</vt:lpstr>
      <vt:lpstr>Web Scraping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</dc:title>
  <cp:lastModifiedBy>Pepe Fabra</cp:lastModifiedBy>
  <cp:revision>3</cp:revision>
  <dcterms:modified xsi:type="dcterms:W3CDTF">2024-06-20T10:28:20Z</dcterms:modified>
</cp:coreProperties>
</file>